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75" r:id="rId6"/>
    <p:sldId id="276" r:id="rId7"/>
    <p:sldId id="260" r:id="rId8"/>
    <p:sldId id="261" r:id="rId9"/>
    <p:sldId id="263" r:id="rId10"/>
    <p:sldId id="265" r:id="rId11"/>
    <p:sldId id="262" r:id="rId12"/>
    <p:sldId id="273" r:id="rId13"/>
    <p:sldId id="264" r:id="rId14"/>
    <p:sldId id="272" r:id="rId15"/>
    <p:sldId id="268"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19" autoAdjust="0"/>
  </p:normalViewPr>
  <p:slideViewPr>
    <p:cSldViewPr snapToGrid="0">
      <p:cViewPr varScale="1">
        <p:scale>
          <a:sx n="119" d="100"/>
          <a:sy n="119" d="100"/>
        </p:scale>
        <p:origin x="96"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2/9: API Workshop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a:t>What are API’s and what can they do for you?</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b="1" dirty="0"/>
            <a:t>2/21: API Workshop 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b="1" dirty="0"/>
            <a:t>Practical Applications of the Twitter API</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TBD: API Workshop 3</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Research Design and Data Collection</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2/9: API Workshop 1</a:t>
          </a: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What are API’s and what can they do for you?</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1" kern="1200" dirty="0"/>
            <a:t>2/21: API Workshop 2</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b="1" kern="1200" dirty="0"/>
            <a:t>Practical Applications of the Twitter API</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TBD: API Workshop 3</a:t>
          </a: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Research Design and Data Collection</a:t>
          </a: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2022-02-14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2022-02-14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2022-02-14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2022-02-14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2022-02-14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2022-02-14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2022-02-14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2022-02-14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2022-02-14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2022-02-14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2022-02-14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2022-02-14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mailto:jpchang@cs.cornell.edu" TargetMode="External"/><Relationship Id="rId2" Type="http://schemas.openxmlformats.org/officeDocument/2006/relationships/hyperlink" Target="mailto:aspen@infosci.cornell.ed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ccss-researchsupport@cornell.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hyperlink" Target="https://cals.cornell.edu/american-indian-indigenous-studies/about/history" TargetMode="External"/><Relationship Id="rId5" Type="http://schemas.openxmlformats.org/officeDocument/2006/relationships/hyperlink" Target="https://blogs.cornell.edu/cornelluniversityindigenousdispossession/2020/07/29/cornell-a-land-grab-university/" TargetMode="External"/><Relationship Id="rId4" Type="http://schemas.openxmlformats.org/officeDocument/2006/relationships/hyperlink" Target="https://sts.cornell.edu/morrill-hall-and-land-grab-universit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hyperlink" Target="https://pypi.org/project/python-youtube/"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Practical applications of the twitter </a:t>
            </a:r>
            <a:r>
              <a:rPr lang="en-US" dirty="0" err="1"/>
              <a:t>api</a:t>
            </a:r>
            <a:r>
              <a:rPr lang="en-US" dirty="0"/>
              <a:t> v2</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By Aspen Russell &amp; Jonathan Chang</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944B-4EDE-4C20-8009-90E70B7DF6DE}"/>
              </a:ext>
            </a:extLst>
          </p:cNvPr>
          <p:cNvSpPr>
            <a:spLocks noGrp="1"/>
          </p:cNvSpPr>
          <p:nvPr>
            <p:ph type="title"/>
          </p:nvPr>
        </p:nvSpPr>
        <p:spPr>
          <a:xfrm>
            <a:off x="581192" y="3100450"/>
            <a:ext cx="11029616" cy="1188720"/>
          </a:xfrm>
        </p:spPr>
        <p:txBody>
          <a:bodyPr>
            <a:normAutofit fontScale="90000"/>
          </a:bodyPr>
          <a:lstStyle/>
          <a:p>
            <a:pPr algn="ctr"/>
            <a:r>
              <a:rPr lang="en-US" sz="6000" dirty="0"/>
              <a:t>Let’s Practice!</a:t>
            </a:r>
            <a:br>
              <a:rPr lang="en-US" sz="4400" dirty="0"/>
            </a:br>
            <a:r>
              <a:rPr lang="en-US" sz="4400" dirty="0"/>
              <a:t>(Breakout rooms)</a:t>
            </a:r>
          </a:p>
        </p:txBody>
      </p:sp>
    </p:spTree>
    <p:extLst>
      <p:ext uri="{BB962C8B-B14F-4D97-AF65-F5344CB8AC3E}">
        <p14:creationId xmlns:p14="http://schemas.microsoft.com/office/powerpoint/2010/main" val="120732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C1D08-9709-40DB-BB43-CFF72F746194}"/>
              </a:ext>
            </a:extLst>
          </p:cNvPr>
          <p:cNvSpPr>
            <a:spLocks noGrp="1"/>
          </p:cNvSpPr>
          <p:nvPr>
            <p:ph type="title"/>
          </p:nvPr>
        </p:nvSpPr>
        <p:spPr/>
        <p:txBody>
          <a:bodyPr/>
          <a:lstStyle/>
          <a:p>
            <a:r>
              <a:rPr lang="en-US" dirty="0"/>
              <a:t>Summary of learning objectives</a:t>
            </a:r>
          </a:p>
        </p:txBody>
      </p:sp>
      <p:pic>
        <p:nvPicPr>
          <p:cNvPr id="5" name="Content Placeholder 4" descr="Icon&#10;&#10;Description automatically generated">
            <a:extLst>
              <a:ext uri="{FF2B5EF4-FFF2-40B4-BE49-F238E27FC236}">
                <a16:creationId xmlns:a16="http://schemas.microsoft.com/office/drawing/2014/main" id="{DBD791B8-121D-4B9E-9268-849F8D2CB3E4}"/>
              </a:ext>
            </a:extLst>
          </p:cNvPr>
          <p:cNvPicPr>
            <a:picLocks noGrp="1" noChangeAspect="1"/>
          </p:cNvPicPr>
          <p:nvPr>
            <p:ph idx="1"/>
          </p:nvPr>
        </p:nvPicPr>
        <p:blipFill>
          <a:blip r:embed="rId2"/>
          <a:stretch>
            <a:fillRect/>
          </a:stretch>
        </p:blipFill>
        <p:spPr>
          <a:xfrm>
            <a:off x="1567992" y="2432493"/>
            <a:ext cx="2270542" cy="2270542"/>
          </a:xfrm>
        </p:spPr>
      </p:pic>
      <p:sp>
        <p:nvSpPr>
          <p:cNvPr id="6" name="TextBox 5">
            <a:extLst>
              <a:ext uri="{FF2B5EF4-FFF2-40B4-BE49-F238E27FC236}">
                <a16:creationId xmlns:a16="http://schemas.microsoft.com/office/drawing/2014/main" id="{A84114BB-952E-4184-992D-B19D0FC91EC8}"/>
              </a:ext>
            </a:extLst>
          </p:cNvPr>
          <p:cNvSpPr txBox="1"/>
          <p:nvPr/>
        </p:nvSpPr>
        <p:spPr>
          <a:xfrm>
            <a:off x="926599" y="5116496"/>
            <a:ext cx="3553327" cy="923330"/>
          </a:xfrm>
          <a:prstGeom prst="rect">
            <a:avLst/>
          </a:prstGeom>
          <a:noFill/>
        </p:spPr>
        <p:txBody>
          <a:bodyPr wrap="square">
            <a:spAutoFit/>
          </a:bodyPr>
          <a:lstStyle/>
          <a:p>
            <a:pPr algn="ctr"/>
            <a:r>
              <a:rPr lang="en-US" b="1" dirty="0"/>
              <a:t>Learned </a:t>
            </a:r>
            <a:r>
              <a:rPr lang="en-US" dirty="0"/>
              <a:t>how to use a programming IDE (</a:t>
            </a:r>
            <a:r>
              <a:rPr lang="en-US" dirty="0" err="1"/>
              <a:t>Rstudio</a:t>
            </a:r>
            <a:r>
              <a:rPr lang="en-US" dirty="0"/>
              <a:t> or Python environment)</a:t>
            </a:r>
          </a:p>
        </p:txBody>
      </p:sp>
      <p:sp>
        <p:nvSpPr>
          <p:cNvPr id="7" name="TextBox 6">
            <a:extLst>
              <a:ext uri="{FF2B5EF4-FFF2-40B4-BE49-F238E27FC236}">
                <a16:creationId xmlns:a16="http://schemas.microsoft.com/office/drawing/2014/main" id="{2A4A5FCE-7A2A-4650-A07E-00A38E727A54}"/>
              </a:ext>
            </a:extLst>
          </p:cNvPr>
          <p:cNvSpPr txBox="1"/>
          <p:nvPr/>
        </p:nvSpPr>
        <p:spPr>
          <a:xfrm>
            <a:off x="4078873" y="5116496"/>
            <a:ext cx="3553327" cy="923330"/>
          </a:xfrm>
          <a:prstGeom prst="rect">
            <a:avLst/>
          </a:prstGeom>
          <a:noFill/>
        </p:spPr>
        <p:txBody>
          <a:bodyPr wrap="square">
            <a:spAutoFit/>
          </a:bodyPr>
          <a:lstStyle/>
          <a:p>
            <a:pPr algn="ctr"/>
            <a:r>
              <a:rPr lang="en-US" b="1" dirty="0"/>
              <a:t>Used </a:t>
            </a:r>
            <a:r>
              <a:rPr lang="en-US" dirty="0"/>
              <a:t>a programming package to interface with an API and get **DATA!**</a:t>
            </a:r>
          </a:p>
        </p:txBody>
      </p:sp>
      <p:sp>
        <p:nvSpPr>
          <p:cNvPr id="8" name="TextBox 7">
            <a:extLst>
              <a:ext uri="{FF2B5EF4-FFF2-40B4-BE49-F238E27FC236}">
                <a16:creationId xmlns:a16="http://schemas.microsoft.com/office/drawing/2014/main" id="{A7D6E830-4FC9-4FC0-9241-69AD8C2043EB}"/>
              </a:ext>
            </a:extLst>
          </p:cNvPr>
          <p:cNvSpPr txBox="1"/>
          <p:nvPr/>
        </p:nvSpPr>
        <p:spPr>
          <a:xfrm>
            <a:off x="7712076" y="5088108"/>
            <a:ext cx="3553327" cy="923330"/>
          </a:xfrm>
          <a:prstGeom prst="rect">
            <a:avLst/>
          </a:prstGeom>
          <a:noFill/>
        </p:spPr>
        <p:txBody>
          <a:bodyPr wrap="square">
            <a:spAutoFit/>
          </a:bodyPr>
          <a:lstStyle/>
          <a:p>
            <a:pPr algn="ctr"/>
            <a:r>
              <a:rPr lang="en-US" b="1" dirty="0"/>
              <a:t>Inspected </a:t>
            </a:r>
            <a:r>
              <a:rPr lang="en-US" dirty="0"/>
              <a:t>the output data and discussed potential use cases for your work</a:t>
            </a:r>
          </a:p>
        </p:txBody>
      </p:sp>
      <p:pic>
        <p:nvPicPr>
          <p:cNvPr id="9" name="Picture 8" descr="Icon&#10;&#10;Description automatically generated">
            <a:extLst>
              <a:ext uri="{FF2B5EF4-FFF2-40B4-BE49-F238E27FC236}">
                <a16:creationId xmlns:a16="http://schemas.microsoft.com/office/drawing/2014/main" id="{7B741E9C-3990-4532-ADDB-5EEF311B8DC3}"/>
              </a:ext>
            </a:extLst>
          </p:cNvPr>
          <p:cNvPicPr>
            <a:picLocks noChangeAspect="1"/>
          </p:cNvPicPr>
          <p:nvPr/>
        </p:nvPicPr>
        <p:blipFill>
          <a:blip r:embed="rId3"/>
          <a:stretch>
            <a:fillRect/>
          </a:stretch>
        </p:blipFill>
        <p:spPr>
          <a:xfrm>
            <a:off x="8418751" y="2497777"/>
            <a:ext cx="2139975" cy="2139975"/>
          </a:xfrm>
          <a:prstGeom prst="rect">
            <a:avLst/>
          </a:prstGeom>
        </p:spPr>
      </p:pic>
      <p:pic>
        <p:nvPicPr>
          <p:cNvPr id="11" name="Picture 10" descr="Icon&#10;&#10;Description automatically generated">
            <a:extLst>
              <a:ext uri="{FF2B5EF4-FFF2-40B4-BE49-F238E27FC236}">
                <a16:creationId xmlns:a16="http://schemas.microsoft.com/office/drawing/2014/main" id="{727A02C2-6112-4605-9B68-9734A1EA0823}"/>
              </a:ext>
            </a:extLst>
          </p:cNvPr>
          <p:cNvPicPr>
            <a:picLocks noChangeAspect="1"/>
          </p:cNvPicPr>
          <p:nvPr/>
        </p:nvPicPr>
        <p:blipFill>
          <a:blip r:embed="rId4"/>
          <a:stretch>
            <a:fillRect/>
          </a:stretch>
        </p:blipFill>
        <p:spPr>
          <a:xfrm>
            <a:off x="4578512" y="2290907"/>
            <a:ext cx="2553715" cy="2553715"/>
          </a:xfrm>
          <a:prstGeom prst="rect">
            <a:avLst/>
          </a:prstGeom>
        </p:spPr>
      </p:pic>
    </p:spTree>
    <p:extLst>
      <p:ext uri="{BB962C8B-B14F-4D97-AF65-F5344CB8AC3E}">
        <p14:creationId xmlns:p14="http://schemas.microsoft.com/office/powerpoint/2010/main" val="246950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944B-4EDE-4C20-8009-90E70B7DF6DE}"/>
              </a:ext>
            </a:extLst>
          </p:cNvPr>
          <p:cNvSpPr>
            <a:spLocks noGrp="1"/>
          </p:cNvSpPr>
          <p:nvPr>
            <p:ph type="title"/>
          </p:nvPr>
        </p:nvSpPr>
        <p:spPr>
          <a:xfrm>
            <a:off x="581192" y="3100450"/>
            <a:ext cx="11029616" cy="1188720"/>
          </a:xfrm>
        </p:spPr>
        <p:txBody>
          <a:bodyPr>
            <a:normAutofit fontScale="90000"/>
          </a:bodyPr>
          <a:lstStyle/>
          <a:p>
            <a:pPr algn="ctr"/>
            <a:r>
              <a:rPr lang="en-US" sz="6000" dirty="0"/>
              <a:t>Q&amp;A</a:t>
            </a:r>
            <a:br>
              <a:rPr lang="en-US" sz="6000" dirty="0"/>
            </a:br>
            <a:r>
              <a:rPr lang="en-US" sz="3100" dirty="0"/>
              <a:t>(Thank you!)</a:t>
            </a:r>
            <a:endParaRPr lang="en-US" sz="4400" dirty="0"/>
          </a:p>
        </p:txBody>
      </p:sp>
      <p:sp>
        <p:nvSpPr>
          <p:cNvPr id="3" name="TextBox 2">
            <a:extLst>
              <a:ext uri="{FF2B5EF4-FFF2-40B4-BE49-F238E27FC236}">
                <a16:creationId xmlns:a16="http://schemas.microsoft.com/office/drawing/2014/main" id="{611B2A9E-A81A-46C5-9D1D-62C6FBF34CAE}"/>
              </a:ext>
            </a:extLst>
          </p:cNvPr>
          <p:cNvSpPr txBox="1"/>
          <p:nvPr/>
        </p:nvSpPr>
        <p:spPr>
          <a:xfrm>
            <a:off x="1283368" y="5132538"/>
            <a:ext cx="3553327" cy="1477328"/>
          </a:xfrm>
          <a:prstGeom prst="rect">
            <a:avLst/>
          </a:prstGeom>
          <a:noFill/>
        </p:spPr>
        <p:txBody>
          <a:bodyPr wrap="square">
            <a:spAutoFit/>
          </a:bodyPr>
          <a:lstStyle/>
          <a:p>
            <a:r>
              <a:rPr lang="en-US" b="1" dirty="0"/>
              <a:t>Aspen Russell</a:t>
            </a:r>
          </a:p>
          <a:p>
            <a:r>
              <a:rPr lang="en-US" dirty="0"/>
              <a:t>Information Science PhD Student, Cornell University</a:t>
            </a:r>
          </a:p>
          <a:p>
            <a:r>
              <a:rPr lang="en-US" dirty="0">
                <a:hlinkClick r:id="rId2"/>
              </a:rPr>
              <a:t>aspen@infosci.cornell.edu</a:t>
            </a:r>
            <a:endParaRPr lang="en-US" dirty="0"/>
          </a:p>
          <a:p>
            <a:r>
              <a:rPr lang="en-US" dirty="0"/>
              <a:t>@InfoTisayentist on Twitter</a:t>
            </a:r>
          </a:p>
        </p:txBody>
      </p:sp>
      <p:sp>
        <p:nvSpPr>
          <p:cNvPr id="4" name="TextBox 3">
            <a:extLst>
              <a:ext uri="{FF2B5EF4-FFF2-40B4-BE49-F238E27FC236}">
                <a16:creationId xmlns:a16="http://schemas.microsoft.com/office/drawing/2014/main" id="{C3C39666-ADE3-4DB1-ACE7-5C2946B8D5A4}"/>
              </a:ext>
            </a:extLst>
          </p:cNvPr>
          <p:cNvSpPr txBox="1"/>
          <p:nvPr/>
        </p:nvSpPr>
        <p:spPr>
          <a:xfrm>
            <a:off x="7571874" y="5132538"/>
            <a:ext cx="3858126" cy="1477328"/>
          </a:xfrm>
          <a:prstGeom prst="rect">
            <a:avLst/>
          </a:prstGeom>
          <a:noFill/>
        </p:spPr>
        <p:txBody>
          <a:bodyPr wrap="square">
            <a:spAutoFit/>
          </a:bodyPr>
          <a:lstStyle/>
          <a:p>
            <a:r>
              <a:rPr lang="en-US" b="1" dirty="0"/>
              <a:t>Jonathan Chang</a:t>
            </a:r>
          </a:p>
          <a:p>
            <a:r>
              <a:rPr lang="en-US" dirty="0"/>
              <a:t>Computer Science PhD Candidate, Cornell University</a:t>
            </a:r>
          </a:p>
          <a:p>
            <a:r>
              <a:rPr lang="en-US" dirty="0">
                <a:hlinkClick r:id="rId3"/>
              </a:rPr>
              <a:t>jpchang@cs.cornell.edu</a:t>
            </a:r>
            <a:endParaRPr lang="en-US" dirty="0"/>
          </a:p>
          <a:p>
            <a:r>
              <a:rPr lang="en-US" dirty="0"/>
              <a:t>u/</a:t>
            </a:r>
            <a:r>
              <a:rPr lang="en-US" dirty="0" err="1"/>
              <a:t>GradientDissent</a:t>
            </a:r>
            <a:r>
              <a:rPr lang="en-US" dirty="0"/>
              <a:t> on Reddit</a:t>
            </a:r>
          </a:p>
        </p:txBody>
      </p:sp>
    </p:spTree>
    <p:extLst>
      <p:ext uri="{BB962C8B-B14F-4D97-AF65-F5344CB8AC3E}">
        <p14:creationId xmlns:p14="http://schemas.microsoft.com/office/powerpoint/2010/main" val="3425223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ECF7-7F43-4F02-B7A1-8B4099E433B5}"/>
              </a:ext>
            </a:extLst>
          </p:cNvPr>
          <p:cNvSpPr>
            <a:spLocks noGrp="1"/>
          </p:cNvSpPr>
          <p:nvPr>
            <p:ph type="title"/>
          </p:nvPr>
        </p:nvSpPr>
        <p:spPr/>
        <p:txBody>
          <a:bodyPr/>
          <a:lstStyle/>
          <a:p>
            <a:r>
              <a:rPr lang="en-US" dirty="0"/>
              <a:t>Attributions</a:t>
            </a:r>
          </a:p>
        </p:txBody>
      </p:sp>
      <p:sp>
        <p:nvSpPr>
          <p:cNvPr id="3" name="Content Placeholder 2">
            <a:extLst>
              <a:ext uri="{FF2B5EF4-FFF2-40B4-BE49-F238E27FC236}">
                <a16:creationId xmlns:a16="http://schemas.microsoft.com/office/drawing/2014/main" id="{A5704F0E-249E-4565-882F-8770AC7C3D6B}"/>
              </a:ext>
            </a:extLst>
          </p:cNvPr>
          <p:cNvSpPr>
            <a:spLocks noGrp="1"/>
          </p:cNvSpPr>
          <p:nvPr>
            <p:ph idx="1"/>
          </p:nvPr>
        </p:nvSpPr>
        <p:spPr/>
        <p:txBody>
          <a:bodyPr/>
          <a:lstStyle/>
          <a:p>
            <a:r>
              <a:rPr lang="en-US" dirty="0"/>
              <a:t>Icons sourced from flaticon.com and from these artists: </a:t>
            </a:r>
            <a:r>
              <a:rPr lang="en-US" dirty="0" err="1"/>
              <a:t>freepik</a:t>
            </a:r>
            <a:r>
              <a:rPr lang="en-US" dirty="0"/>
              <a:t>, </a:t>
            </a:r>
            <a:r>
              <a:rPr lang="en-US" dirty="0" err="1"/>
              <a:t>flaticon</a:t>
            </a:r>
            <a:r>
              <a:rPr lang="en-US" dirty="0"/>
              <a:t>, </a:t>
            </a:r>
            <a:r>
              <a:rPr lang="en-US" dirty="0" err="1"/>
              <a:t>becris</a:t>
            </a:r>
            <a:r>
              <a:rPr lang="en-US" dirty="0"/>
              <a:t>, </a:t>
            </a:r>
            <a:r>
              <a:rPr lang="en-US" dirty="0" err="1"/>
              <a:t>mynamepong</a:t>
            </a:r>
            <a:r>
              <a:rPr lang="en-US" dirty="0"/>
              <a:t>, </a:t>
            </a:r>
            <a:r>
              <a:rPr lang="en-US" dirty="0" err="1"/>
              <a:t>Yellowline</a:t>
            </a:r>
            <a:r>
              <a:rPr lang="en-US" dirty="0"/>
              <a:t>, </a:t>
            </a:r>
            <a:r>
              <a:rPr lang="en-US" dirty="0" err="1"/>
              <a:t>vidyavidz</a:t>
            </a:r>
            <a:r>
              <a:rPr lang="en-US" dirty="0"/>
              <a:t>, Pixel perfect, and </a:t>
            </a:r>
            <a:r>
              <a:rPr lang="en-US" dirty="0" err="1"/>
              <a:t>Prosymbols</a:t>
            </a:r>
            <a:endParaRPr lang="en-US" dirty="0"/>
          </a:p>
        </p:txBody>
      </p:sp>
    </p:spTree>
    <p:extLst>
      <p:ext uri="{BB962C8B-B14F-4D97-AF65-F5344CB8AC3E}">
        <p14:creationId xmlns:p14="http://schemas.microsoft.com/office/powerpoint/2010/main" val="315298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565E-669D-4B68-A936-9EC20C8DE235}"/>
              </a:ext>
            </a:extLst>
          </p:cNvPr>
          <p:cNvSpPr>
            <a:spLocks noGrp="1"/>
          </p:cNvSpPr>
          <p:nvPr>
            <p:ph type="title"/>
          </p:nvPr>
        </p:nvSpPr>
        <p:spPr/>
        <p:txBody>
          <a:bodyPr/>
          <a:lstStyle/>
          <a:p>
            <a:r>
              <a:rPr lang="en-US" dirty="0"/>
              <a:t>Cornell Center for Social Sciences (CCSS)</a:t>
            </a:r>
          </a:p>
        </p:txBody>
      </p:sp>
      <p:sp>
        <p:nvSpPr>
          <p:cNvPr id="3" name="Content Placeholder 2">
            <a:extLst>
              <a:ext uri="{FF2B5EF4-FFF2-40B4-BE49-F238E27FC236}">
                <a16:creationId xmlns:a16="http://schemas.microsoft.com/office/drawing/2014/main" id="{D6E1C261-1420-4F1D-B5FE-B49CF14A7B6B}"/>
              </a:ext>
            </a:extLst>
          </p:cNvPr>
          <p:cNvSpPr>
            <a:spLocks noGrp="1"/>
          </p:cNvSpPr>
          <p:nvPr>
            <p:ph idx="1"/>
          </p:nvPr>
        </p:nvSpPr>
        <p:spPr/>
        <p:txBody>
          <a:bodyPr>
            <a:normAutofit/>
          </a:bodyPr>
          <a:lstStyle/>
          <a:p>
            <a:pPr marL="0" indent="0">
              <a:lnSpc>
                <a:spcPct val="90000"/>
              </a:lnSpc>
              <a:buNone/>
            </a:pPr>
            <a:r>
              <a:rPr lang="en-US" sz="1800" dirty="0"/>
              <a:t>The Cornell Center for Social Sciences provides a welcoming environment for everyone embracing all backgrounds or identities. All instructors and attendees agree to abide by our community norms. We encourage the following behaviors in our workshops:</a:t>
            </a:r>
            <a:endParaRPr lang="en-US" sz="1800" b="0" dirty="0">
              <a:effectLst/>
            </a:endParaRPr>
          </a:p>
          <a:p>
            <a:pPr fontAlgn="base">
              <a:lnSpc>
                <a:spcPct val="90000"/>
              </a:lnSpc>
            </a:pPr>
            <a:r>
              <a:rPr lang="en-US" sz="1800" dirty="0"/>
              <a:t>Respect differing viewpoints and ideas</a:t>
            </a:r>
          </a:p>
          <a:p>
            <a:pPr fontAlgn="base">
              <a:lnSpc>
                <a:spcPct val="90000"/>
              </a:lnSpc>
            </a:pPr>
            <a:r>
              <a:rPr lang="en-US" sz="1800" dirty="0"/>
              <a:t>Share your own perspectives and ask any questions</a:t>
            </a:r>
          </a:p>
          <a:p>
            <a:pPr fontAlgn="base">
              <a:lnSpc>
                <a:spcPct val="90000"/>
              </a:lnSpc>
            </a:pPr>
            <a:r>
              <a:rPr lang="en-US" sz="1800" dirty="0"/>
              <a:t>Accept constructive criticism</a:t>
            </a:r>
          </a:p>
          <a:p>
            <a:pPr fontAlgn="base">
              <a:lnSpc>
                <a:spcPct val="90000"/>
              </a:lnSpc>
            </a:pPr>
            <a:r>
              <a:rPr lang="en-US" sz="1800" dirty="0"/>
              <a:t>Use welcoming and inclusive language</a:t>
            </a:r>
          </a:p>
          <a:p>
            <a:pPr fontAlgn="base">
              <a:lnSpc>
                <a:spcPct val="90000"/>
              </a:lnSpc>
            </a:pPr>
            <a:r>
              <a:rPr lang="en-US" sz="1800" dirty="0"/>
              <a:t>Show courtesy and respect for all instructors and attendees</a:t>
            </a:r>
          </a:p>
          <a:p>
            <a:pPr marL="0" indent="0">
              <a:lnSpc>
                <a:spcPct val="90000"/>
              </a:lnSpc>
              <a:buNone/>
            </a:pPr>
            <a:br>
              <a:rPr lang="en-US" sz="1800" b="0" dirty="0">
                <a:effectLst/>
              </a:rPr>
            </a:br>
            <a:r>
              <a:rPr lang="en-US" sz="1800" dirty="0"/>
              <a:t>If you believe that an instructor or attendee has violated the code of conduct, please report the violation to </a:t>
            </a:r>
            <a:r>
              <a:rPr lang="en-US" sz="1800" u="sng" dirty="0">
                <a:hlinkClick r:id="rId2"/>
              </a:rPr>
              <a:t>ccss-researchsupport@cornell.edu</a:t>
            </a:r>
            <a:r>
              <a:rPr lang="en-US" sz="1800" dirty="0"/>
              <a:t>. We take all reported incidents seriously.</a:t>
            </a:r>
          </a:p>
        </p:txBody>
      </p:sp>
    </p:spTree>
    <p:extLst>
      <p:ext uri="{BB962C8B-B14F-4D97-AF65-F5344CB8AC3E}">
        <p14:creationId xmlns:p14="http://schemas.microsoft.com/office/powerpoint/2010/main" val="42561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9338-DB52-4F2B-B4A8-E04622B04037}"/>
              </a:ext>
            </a:extLst>
          </p:cNvPr>
          <p:cNvSpPr>
            <a:spLocks noGrp="1"/>
          </p:cNvSpPr>
          <p:nvPr>
            <p:ph type="title"/>
          </p:nvPr>
        </p:nvSpPr>
        <p:spPr/>
        <p:txBody>
          <a:bodyPr/>
          <a:lstStyle/>
          <a:p>
            <a:r>
              <a:rPr lang="en-US" dirty="0"/>
              <a:t>Land Acknowledgement</a:t>
            </a:r>
          </a:p>
        </p:txBody>
      </p:sp>
      <p:sp>
        <p:nvSpPr>
          <p:cNvPr id="5" name="Content Placeholder 3">
            <a:extLst>
              <a:ext uri="{FF2B5EF4-FFF2-40B4-BE49-F238E27FC236}">
                <a16:creationId xmlns:a16="http://schemas.microsoft.com/office/drawing/2014/main" id="{82AA1363-9DB8-0048-9E37-7F6EE1113A22}"/>
              </a:ext>
            </a:extLst>
          </p:cNvPr>
          <p:cNvSpPr>
            <a:spLocks noGrp="1"/>
          </p:cNvSpPr>
          <p:nvPr/>
        </p:nvSpPr>
        <p:spPr>
          <a:xfrm>
            <a:off x="581192" y="2069972"/>
            <a:ext cx="4184035" cy="38807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Cornell University is located on the traditional homelands of the </a:t>
            </a:r>
            <a:r>
              <a:rPr lang="en-US" dirty="0" err="1"/>
              <a:t>Gayogo̱hó꞉nǫ</a:t>
            </a:r>
            <a:r>
              <a:rPr lang="en-US" dirty="0"/>
              <a:t>' (the Cayuga Nation </a:t>
            </a:r>
            <a:r>
              <a:rPr lang="en-US" dirty="0" err="1"/>
              <a:t>CCSS-RS@cornell.eduon</a:t>
            </a:r>
            <a:r>
              <a:rPr lang="en-US" dirty="0"/>
              <a:t>). The </a:t>
            </a:r>
            <a:r>
              <a:rPr lang="en-US" dirty="0" err="1"/>
              <a:t>Gayogo̱hó꞉nǫ</a:t>
            </a:r>
            <a:r>
              <a:rPr lang="en-US" dirty="0"/>
              <a:t>' are members of the Haudenosaunee Confederacy, an alliance of six sovereign Nations with a historic and contemporary presence on this land. The Confederacy precedes the establishment of Cornell University, New York state, and the United States of America. We acknowledge the painful history of </a:t>
            </a:r>
            <a:r>
              <a:rPr lang="en-US" dirty="0" err="1"/>
              <a:t>Gayogo̱hó꞉nǫ</a:t>
            </a:r>
            <a:r>
              <a:rPr lang="en-US" dirty="0"/>
              <a:t>' dispossession and honor the ongoing connection of </a:t>
            </a:r>
            <a:r>
              <a:rPr lang="en-US" dirty="0" err="1"/>
              <a:t>Gayogo̱hó꞉nǫ</a:t>
            </a:r>
            <a:r>
              <a:rPr lang="en-US" dirty="0"/>
              <a:t>' people, past and present, to these lands and waters.</a:t>
            </a:r>
          </a:p>
          <a:p>
            <a:pPr marL="0" indent="0">
              <a:buNone/>
            </a:pPr>
            <a:r>
              <a:rPr lang="en-US" dirty="0"/>
              <a:t>- American Indian &amp; Indigenous Studies Program (AIISP), Cornell University</a:t>
            </a:r>
          </a:p>
        </p:txBody>
      </p:sp>
      <p:pic>
        <p:nvPicPr>
          <p:cNvPr id="7" name="Picture 6">
            <a:extLst>
              <a:ext uri="{FF2B5EF4-FFF2-40B4-BE49-F238E27FC236}">
                <a16:creationId xmlns:a16="http://schemas.microsoft.com/office/drawing/2014/main" id="{150224A3-C6E0-2540-9773-BD7161DC3E6F}"/>
              </a:ext>
            </a:extLst>
          </p:cNvPr>
          <p:cNvPicPr>
            <a:picLocks noChangeAspect="1"/>
          </p:cNvPicPr>
          <p:nvPr/>
        </p:nvPicPr>
        <p:blipFill>
          <a:blip r:embed="rId2"/>
          <a:stretch>
            <a:fillRect/>
          </a:stretch>
        </p:blipFill>
        <p:spPr>
          <a:xfrm>
            <a:off x="8941631" y="1890876"/>
            <a:ext cx="2669177" cy="3558903"/>
          </a:xfrm>
          <a:prstGeom prst="rect">
            <a:avLst/>
          </a:prstGeom>
        </p:spPr>
      </p:pic>
      <p:pic>
        <p:nvPicPr>
          <p:cNvPr id="9" name="Picture 8">
            <a:extLst>
              <a:ext uri="{FF2B5EF4-FFF2-40B4-BE49-F238E27FC236}">
                <a16:creationId xmlns:a16="http://schemas.microsoft.com/office/drawing/2014/main" id="{9909B6D3-69CA-4847-A28B-2302AF18EC09}"/>
              </a:ext>
            </a:extLst>
          </p:cNvPr>
          <p:cNvPicPr>
            <a:picLocks noChangeAspect="1"/>
          </p:cNvPicPr>
          <p:nvPr/>
        </p:nvPicPr>
        <p:blipFill>
          <a:blip r:embed="rId3"/>
          <a:stretch>
            <a:fillRect/>
          </a:stretch>
        </p:blipFill>
        <p:spPr>
          <a:xfrm>
            <a:off x="5159823" y="1609563"/>
            <a:ext cx="3619069" cy="4121529"/>
          </a:xfrm>
          <a:prstGeom prst="rect">
            <a:avLst/>
          </a:prstGeom>
        </p:spPr>
      </p:pic>
      <p:sp>
        <p:nvSpPr>
          <p:cNvPr id="11" name="TextBox 10">
            <a:extLst>
              <a:ext uri="{FF2B5EF4-FFF2-40B4-BE49-F238E27FC236}">
                <a16:creationId xmlns:a16="http://schemas.microsoft.com/office/drawing/2014/main" id="{9C336B36-17D4-46A2-A2E7-39273A3FA0F2}"/>
              </a:ext>
            </a:extLst>
          </p:cNvPr>
          <p:cNvSpPr txBox="1"/>
          <p:nvPr/>
        </p:nvSpPr>
        <p:spPr>
          <a:xfrm>
            <a:off x="5514808" y="5792573"/>
            <a:ext cx="6096000" cy="923330"/>
          </a:xfrm>
          <a:prstGeom prst="rect">
            <a:avLst/>
          </a:prstGeom>
          <a:noFill/>
        </p:spPr>
        <p:txBody>
          <a:bodyPr wrap="square">
            <a:spAutoFit/>
          </a:bodyPr>
          <a:lstStyle/>
          <a:p>
            <a:pPr marL="0" indent="0">
              <a:buNone/>
            </a:pPr>
            <a:r>
              <a:rPr lang="en-US" dirty="0"/>
              <a:t>Here for more on the </a:t>
            </a:r>
            <a:r>
              <a:rPr lang="en-US" dirty="0">
                <a:hlinkClick r:id="rId4"/>
              </a:rPr>
              <a:t>history of Cornell’s violent, colonial formation</a:t>
            </a:r>
            <a:r>
              <a:rPr lang="en-US" dirty="0"/>
              <a:t>, </a:t>
            </a:r>
            <a:r>
              <a:rPr lang="en-US" dirty="0">
                <a:hlinkClick r:id="rId5"/>
              </a:rPr>
              <a:t>the movement to return native lands</a:t>
            </a:r>
            <a:r>
              <a:rPr lang="en-US" dirty="0"/>
              <a:t>, and about the </a:t>
            </a:r>
            <a:r>
              <a:rPr lang="en-US" dirty="0">
                <a:hlinkClick r:id="rId6"/>
              </a:rPr>
              <a:t>AIISP program at Cornell.</a:t>
            </a:r>
            <a:endParaRPr lang="en-US" dirty="0"/>
          </a:p>
        </p:txBody>
      </p:sp>
    </p:spTree>
    <p:extLst>
      <p:ext uri="{BB962C8B-B14F-4D97-AF65-F5344CB8AC3E}">
        <p14:creationId xmlns:p14="http://schemas.microsoft.com/office/powerpoint/2010/main" val="3015671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8DDC-CDBA-45A7-95D2-BBCC5020C0D8}"/>
              </a:ext>
            </a:extLst>
          </p:cNvPr>
          <p:cNvSpPr>
            <a:spLocks noGrp="1"/>
          </p:cNvSpPr>
          <p:nvPr>
            <p:ph type="title"/>
          </p:nvPr>
        </p:nvSpPr>
        <p:spPr/>
        <p:txBody>
          <a:bodyPr/>
          <a:lstStyle/>
          <a:p>
            <a:r>
              <a:rPr lang="en-US" dirty="0"/>
              <a:t>About the presenters:</a:t>
            </a:r>
          </a:p>
        </p:txBody>
      </p:sp>
      <p:sp>
        <p:nvSpPr>
          <p:cNvPr id="3" name="Content Placeholder 2">
            <a:extLst>
              <a:ext uri="{FF2B5EF4-FFF2-40B4-BE49-F238E27FC236}">
                <a16:creationId xmlns:a16="http://schemas.microsoft.com/office/drawing/2014/main" id="{D8A5AB32-371F-4766-8072-DFAD11E14E8C}"/>
              </a:ext>
            </a:extLst>
          </p:cNvPr>
          <p:cNvSpPr>
            <a:spLocks noGrp="1"/>
          </p:cNvSpPr>
          <p:nvPr>
            <p:ph idx="1"/>
          </p:nvPr>
        </p:nvSpPr>
        <p:spPr>
          <a:xfrm>
            <a:off x="1527670" y="4363452"/>
            <a:ext cx="4423945" cy="2326106"/>
          </a:xfrm>
        </p:spPr>
        <p:txBody>
          <a:bodyPr>
            <a:normAutofit fontScale="85000" lnSpcReduction="10000"/>
          </a:bodyPr>
          <a:lstStyle/>
          <a:p>
            <a:pPr marL="0" indent="0">
              <a:buNone/>
            </a:pPr>
            <a:r>
              <a:rPr lang="en-US" sz="1900" b="1" dirty="0"/>
              <a:t>Aspen Russell</a:t>
            </a:r>
          </a:p>
          <a:p>
            <a:r>
              <a:rPr lang="en-US" dirty="0"/>
              <a:t>PhD Student in Information Science</a:t>
            </a:r>
          </a:p>
          <a:p>
            <a:r>
              <a:rPr lang="en-US" dirty="0"/>
              <a:t>Norms in Online Communities</a:t>
            </a:r>
          </a:p>
          <a:p>
            <a:r>
              <a:rPr lang="en-US" dirty="0"/>
              <a:t>Hate speech, harassment, and misinformation</a:t>
            </a:r>
          </a:p>
          <a:p>
            <a:r>
              <a:rPr lang="en-US" dirty="0"/>
              <a:t>Has worked with: Reddit, Twitter, Facebook, </a:t>
            </a:r>
            <a:r>
              <a:rPr lang="en-US" dirty="0" err="1"/>
              <a:t>arXiv</a:t>
            </a:r>
            <a:r>
              <a:rPr lang="en-US" dirty="0"/>
              <a:t>, YouTube, and more.</a:t>
            </a:r>
          </a:p>
          <a:p>
            <a:r>
              <a:rPr lang="en-US" dirty="0"/>
              <a:t>Moonlights as a Dungeon Master</a:t>
            </a:r>
          </a:p>
        </p:txBody>
      </p:sp>
      <p:pic>
        <p:nvPicPr>
          <p:cNvPr id="5" name="Picture 4" descr="A person wearing glasses&#10;&#10;Description automatically generated with low confidence">
            <a:extLst>
              <a:ext uri="{FF2B5EF4-FFF2-40B4-BE49-F238E27FC236}">
                <a16:creationId xmlns:a16="http://schemas.microsoft.com/office/drawing/2014/main" id="{04972E30-3670-4CCA-9C75-EAECB58471C6}"/>
              </a:ext>
            </a:extLst>
          </p:cNvPr>
          <p:cNvPicPr>
            <a:picLocks noChangeAspect="1"/>
          </p:cNvPicPr>
          <p:nvPr/>
        </p:nvPicPr>
        <p:blipFill>
          <a:blip r:embed="rId2"/>
          <a:stretch>
            <a:fillRect/>
          </a:stretch>
        </p:blipFill>
        <p:spPr>
          <a:xfrm>
            <a:off x="2069257" y="2022743"/>
            <a:ext cx="2208841" cy="2208841"/>
          </a:xfrm>
          <a:prstGeom prst="ellipse">
            <a:avLst/>
          </a:prstGeom>
        </p:spPr>
      </p:pic>
      <p:sp>
        <p:nvSpPr>
          <p:cNvPr id="6" name="Content Placeholder 2">
            <a:extLst>
              <a:ext uri="{FF2B5EF4-FFF2-40B4-BE49-F238E27FC236}">
                <a16:creationId xmlns:a16="http://schemas.microsoft.com/office/drawing/2014/main" id="{018F257D-5D4D-4D55-AEE6-B7BA3D87148E}"/>
              </a:ext>
            </a:extLst>
          </p:cNvPr>
          <p:cNvSpPr txBox="1">
            <a:spLocks/>
          </p:cNvSpPr>
          <p:nvPr/>
        </p:nvSpPr>
        <p:spPr>
          <a:xfrm>
            <a:off x="6781459" y="4359920"/>
            <a:ext cx="4423945" cy="2326106"/>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a:t>Jonathan Chang</a:t>
            </a:r>
          </a:p>
          <a:p>
            <a:r>
              <a:rPr lang="en-US" dirty="0"/>
              <a:t>PhD Candidate in Computer Science</a:t>
            </a:r>
          </a:p>
          <a:p>
            <a:r>
              <a:rPr lang="en-US" dirty="0"/>
              <a:t>Online content moderation</a:t>
            </a:r>
          </a:p>
          <a:p>
            <a:r>
              <a:rPr lang="en-US" dirty="0"/>
              <a:t>Making online interactions healthier</a:t>
            </a:r>
          </a:p>
          <a:p>
            <a:r>
              <a:rPr lang="en-US" dirty="0"/>
              <a:t>Has worked with: Reddit, Facebook, Wikipedia</a:t>
            </a:r>
          </a:p>
          <a:p>
            <a:r>
              <a:rPr lang="en-US" dirty="0"/>
              <a:t>Slowly grinding the new level cap in Pokémon Go</a:t>
            </a:r>
          </a:p>
          <a:p>
            <a:endParaRPr lang="en-US" dirty="0"/>
          </a:p>
        </p:txBody>
      </p:sp>
      <p:pic>
        <p:nvPicPr>
          <p:cNvPr id="7" name="Picture 6" descr="A person wearing glasses&#10;&#10;Description automatically generated with low confidence">
            <a:extLst>
              <a:ext uri="{FF2B5EF4-FFF2-40B4-BE49-F238E27FC236}">
                <a16:creationId xmlns:a16="http://schemas.microsoft.com/office/drawing/2014/main" id="{707B3571-6FD8-4688-8EA4-9A16CEAAB2A4}"/>
              </a:ext>
            </a:extLst>
          </p:cNvPr>
          <p:cNvPicPr>
            <a:picLocks noChangeAspect="1"/>
          </p:cNvPicPr>
          <p:nvPr/>
        </p:nvPicPr>
        <p:blipFill>
          <a:blip r:embed="rId3"/>
          <a:stretch>
            <a:fillRect/>
          </a:stretch>
        </p:blipFill>
        <p:spPr>
          <a:xfrm>
            <a:off x="7264028" y="2020977"/>
            <a:ext cx="2208842" cy="2208842"/>
          </a:xfrm>
          <a:prstGeom prst="ellipse">
            <a:avLst/>
          </a:prstGeom>
        </p:spPr>
      </p:pic>
    </p:spTree>
    <p:extLst>
      <p:ext uri="{BB962C8B-B14F-4D97-AF65-F5344CB8AC3E}">
        <p14:creationId xmlns:p14="http://schemas.microsoft.com/office/powerpoint/2010/main" val="1657372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The API Workshop series</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610738961"/>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F24B4C06-CCAF-4F72-B5B1-0596272B80E0}"/>
              </a:ext>
            </a:extLst>
          </p:cNvPr>
          <p:cNvSpPr/>
          <p:nvPr/>
        </p:nvSpPr>
        <p:spPr>
          <a:xfrm>
            <a:off x="4327358" y="2438066"/>
            <a:ext cx="3537284" cy="353728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228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89B3-04AD-42B8-BB4B-C68398DD6D99}"/>
              </a:ext>
            </a:extLst>
          </p:cNvPr>
          <p:cNvSpPr>
            <a:spLocks noGrp="1"/>
          </p:cNvSpPr>
          <p:nvPr>
            <p:ph type="title"/>
          </p:nvPr>
        </p:nvSpPr>
        <p:spPr/>
        <p:txBody>
          <a:bodyPr/>
          <a:lstStyle/>
          <a:p>
            <a:r>
              <a:rPr lang="en-US" dirty="0"/>
              <a:t>What </a:t>
            </a:r>
            <a:r>
              <a:rPr lang="en-US" i="1" dirty="0"/>
              <a:t>is </a:t>
            </a:r>
            <a:r>
              <a:rPr lang="en-US" dirty="0"/>
              <a:t>an </a:t>
            </a:r>
            <a:r>
              <a:rPr lang="en-US" dirty="0" err="1"/>
              <a:t>api</a:t>
            </a:r>
            <a:r>
              <a:rPr lang="en-US" dirty="0"/>
              <a:t>?</a:t>
            </a:r>
          </a:p>
        </p:txBody>
      </p:sp>
      <p:pic>
        <p:nvPicPr>
          <p:cNvPr id="9" name="Picture 8" descr="Icon&#10;&#10;Description automatically generated">
            <a:extLst>
              <a:ext uri="{FF2B5EF4-FFF2-40B4-BE49-F238E27FC236}">
                <a16:creationId xmlns:a16="http://schemas.microsoft.com/office/drawing/2014/main" id="{0251D071-E61E-45B3-A286-55D55AF8D56D}"/>
              </a:ext>
            </a:extLst>
          </p:cNvPr>
          <p:cNvPicPr>
            <a:picLocks noChangeAspect="1"/>
          </p:cNvPicPr>
          <p:nvPr/>
        </p:nvPicPr>
        <p:blipFill>
          <a:blip r:embed="rId2"/>
          <a:stretch>
            <a:fillRect/>
          </a:stretch>
        </p:blipFill>
        <p:spPr>
          <a:xfrm>
            <a:off x="9134962" y="2917896"/>
            <a:ext cx="2342147" cy="2342147"/>
          </a:xfrm>
          <a:prstGeom prst="rect">
            <a:avLst/>
          </a:prstGeom>
        </p:spPr>
      </p:pic>
      <p:pic>
        <p:nvPicPr>
          <p:cNvPr id="17" name="Picture 16" descr="Icon&#10;&#10;Description automatically generated">
            <a:extLst>
              <a:ext uri="{FF2B5EF4-FFF2-40B4-BE49-F238E27FC236}">
                <a16:creationId xmlns:a16="http://schemas.microsoft.com/office/drawing/2014/main" id="{E25D7237-FDDB-4EF1-BA4B-DBC1194ACCEA}"/>
              </a:ext>
            </a:extLst>
          </p:cNvPr>
          <p:cNvPicPr>
            <a:picLocks noChangeAspect="1"/>
          </p:cNvPicPr>
          <p:nvPr/>
        </p:nvPicPr>
        <p:blipFill>
          <a:blip r:embed="rId3"/>
          <a:stretch>
            <a:fillRect/>
          </a:stretch>
        </p:blipFill>
        <p:spPr>
          <a:xfrm>
            <a:off x="371634" y="3018982"/>
            <a:ext cx="2139975" cy="2139975"/>
          </a:xfrm>
          <a:prstGeom prst="rect">
            <a:avLst/>
          </a:prstGeom>
        </p:spPr>
      </p:pic>
      <p:sp>
        <p:nvSpPr>
          <p:cNvPr id="19" name="TextBox 18">
            <a:extLst>
              <a:ext uri="{FF2B5EF4-FFF2-40B4-BE49-F238E27FC236}">
                <a16:creationId xmlns:a16="http://schemas.microsoft.com/office/drawing/2014/main" id="{E792BFEC-80D2-4608-A9AE-DB688C5C475E}"/>
              </a:ext>
            </a:extLst>
          </p:cNvPr>
          <p:cNvSpPr txBox="1"/>
          <p:nvPr/>
        </p:nvSpPr>
        <p:spPr>
          <a:xfrm>
            <a:off x="183318" y="2340018"/>
            <a:ext cx="2516605" cy="584775"/>
          </a:xfrm>
          <a:prstGeom prst="rect">
            <a:avLst/>
          </a:prstGeom>
          <a:noFill/>
        </p:spPr>
        <p:txBody>
          <a:bodyPr wrap="square">
            <a:spAutoFit/>
          </a:bodyPr>
          <a:lstStyle/>
          <a:p>
            <a:pPr marL="0" indent="0" algn="ctr">
              <a:buNone/>
            </a:pPr>
            <a:r>
              <a:rPr lang="en-US" sz="3200" b="1" dirty="0"/>
              <a:t>You</a:t>
            </a:r>
            <a:endParaRPr lang="en-US" sz="1800" b="1" dirty="0"/>
          </a:p>
        </p:txBody>
      </p:sp>
      <p:sp>
        <p:nvSpPr>
          <p:cNvPr id="20" name="TextBox 19">
            <a:extLst>
              <a:ext uri="{FF2B5EF4-FFF2-40B4-BE49-F238E27FC236}">
                <a16:creationId xmlns:a16="http://schemas.microsoft.com/office/drawing/2014/main" id="{DAA51BF2-6702-4313-8CC0-5AFAEAF2A48B}"/>
              </a:ext>
            </a:extLst>
          </p:cNvPr>
          <p:cNvSpPr txBox="1"/>
          <p:nvPr/>
        </p:nvSpPr>
        <p:spPr>
          <a:xfrm>
            <a:off x="4837696" y="2340017"/>
            <a:ext cx="2516605" cy="584775"/>
          </a:xfrm>
          <a:prstGeom prst="rect">
            <a:avLst/>
          </a:prstGeom>
          <a:noFill/>
        </p:spPr>
        <p:txBody>
          <a:bodyPr wrap="square">
            <a:spAutoFit/>
          </a:bodyPr>
          <a:lstStyle/>
          <a:p>
            <a:pPr marL="0" indent="0" algn="ctr">
              <a:buNone/>
            </a:pPr>
            <a:r>
              <a:rPr lang="en-US" sz="3200" b="1" dirty="0"/>
              <a:t>API</a:t>
            </a:r>
            <a:endParaRPr lang="en-US" sz="1800" b="1" dirty="0"/>
          </a:p>
        </p:txBody>
      </p:sp>
      <p:sp>
        <p:nvSpPr>
          <p:cNvPr id="21" name="TextBox 20">
            <a:extLst>
              <a:ext uri="{FF2B5EF4-FFF2-40B4-BE49-F238E27FC236}">
                <a16:creationId xmlns:a16="http://schemas.microsoft.com/office/drawing/2014/main" id="{C2AA40EF-01DB-4610-8760-C06FF3136371}"/>
              </a:ext>
            </a:extLst>
          </p:cNvPr>
          <p:cNvSpPr txBox="1"/>
          <p:nvPr/>
        </p:nvSpPr>
        <p:spPr>
          <a:xfrm>
            <a:off x="8789903" y="2340017"/>
            <a:ext cx="2516605" cy="584775"/>
          </a:xfrm>
          <a:prstGeom prst="rect">
            <a:avLst/>
          </a:prstGeom>
          <a:noFill/>
        </p:spPr>
        <p:txBody>
          <a:bodyPr wrap="square">
            <a:spAutoFit/>
          </a:bodyPr>
          <a:lstStyle/>
          <a:p>
            <a:pPr marL="0" indent="0" algn="ctr">
              <a:buNone/>
            </a:pPr>
            <a:r>
              <a:rPr lang="en-US" sz="3200" b="1" dirty="0"/>
              <a:t>Platform</a:t>
            </a:r>
            <a:endParaRPr lang="en-US" sz="1800" b="1" dirty="0"/>
          </a:p>
        </p:txBody>
      </p:sp>
      <p:cxnSp>
        <p:nvCxnSpPr>
          <p:cNvPr id="23" name="Straight Arrow Connector 22">
            <a:extLst>
              <a:ext uri="{FF2B5EF4-FFF2-40B4-BE49-F238E27FC236}">
                <a16:creationId xmlns:a16="http://schemas.microsoft.com/office/drawing/2014/main" id="{6AECAD60-44B0-4265-A734-03726E6A3BA5}"/>
              </a:ext>
            </a:extLst>
          </p:cNvPr>
          <p:cNvCxnSpPr>
            <a:cxnSpLocks/>
          </p:cNvCxnSpPr>
          <p:nvPr/>
        </p:nvCxnSpPr>
        <p:spPr>
          <a:xfrm>
            <a:off x="4012175" y="3429000"/>
            <a:ext cx="6747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51ED8F-F0EC-4078-964C-C76D91536066}"/>
              </a:ext>
            </a:extLst>
          </p:cNvPr>
          <p:cNvCxnSpPr/>
          <p:nvPr/>
        </p:nvCxnSpPr>
        <p:spPr>
          <a:xfrm>
            <a:off x="7531769" y="3457071"/>
            <a:ext cx="1363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1C5F6A-B1B4-41B7-B9EE-8BA84D20343A}"/>
              </a:ext>
            </a:extLst>
          </p:cNvPr>
          <p:cNvCxnSpPr>
            <a:cxnSpLocks/>
          </p:cNvCxnSpPr>
          <p:nvPr/>
        </p:nvCxnSpPr>
        <p:spPr>
          <a:xfrm flipH="1">
            <a:off x="3341276" y="4307303"/>
            <a:ext cx="1351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DD7F208-CB69-499C-9FA6-2C138A54DA0D}"/>
              </a:ext>
            </a:extLst>
          </p:cNvPr>
          <p:cNvSpPr txBox="1"/>
          <p:nvPr/>
        </p:nvSpPr>
        <p:spPr>
          <a:xfrm>
            <a:off x="3949684" y="2934289"/>
            <a:ext cx="839886" cy="369332"/>
          </a:xfrm>
          <a:prstGeom prst="rect">
            <a:avLst/>
          </a:prstGeom>
          <a:noFill/>
        </p:spPr>
        <p:txBody>
          <a:bodyPr wrap="square">
            <a:spAutoFit/>
          </a:bodyPr>
          <a:lstStyle/>
          <a:p>
            <a:r>
              <a:rPr lang="en-US" dirty="0"/>
              <a:t>Order</a:t>
            </a:r>
          </a:p>
        </p:txBody>
      </p:sp>
      <p:sp>
        <p:nvSpPr>
          <p:cNvPr id="35" name="TextBox 34">
            <a:extLst>
              <a:ext uri="{FF2B5EF4-FFF2-40B4-BE49-F238E27FC236}">
                <a16:creationId xmlns:a16="http://schemas.microsoft.com/office/drawing/2014/main" id="{C35BA417-E906-454D-B324-A854B116DB9B}"/>
              </a:ext>
            </a:extLst>
          </p:cNvPr>
          <p:cNvSpPr txBox="1"/>
          <p:nvPr/>
        </p:nvSpPr>
        <p:spPr>
          <a:xfrm>
            <a:off x="6484607" y="2826568"/>
            <a:ext cx="3271468" cy="584775"/>
          </a:xfrm>
          <a:prstGeom prst="rect">
            <a:avLst/>
          </a:prstGeom>
          <a:noFill/>
        </p:spPr>
        <p:txBody>
          <a:bodyPr wrap="square">
            <a:spAutoFit/>
          </a:bodyPr>
          <a:lstStyle/>
          <a:p>
            <a:pPr algn="ctr"/>
            <a:r>
              <a:rPr lang="en-US" sz="1600" dirty="0"/>
              <a:t>Can we make that?</a:t>
            </a:r>
          </a:p>
          <a:p>
            <a:pPr algn="ctr"/>
            <a:r>
              <a:rPr lang="en-US" sz="1600" dirty="0"/>
              <a:t>Do we have those ingredients?</a:t>
            </a:r>
          </a:p>
        </p:txBody>
      </p:sp>
      <p:sp>
        <p:nvSpPr>
          <p:cNvPr id="36" name="TextBox 35">
            <a:extLst>
              <a:ext uri="{FF2B5EF4-FFF2-40B4-BE49-F238E27FC236}">
                <a16:creationId xmlns:a16="http://schemas.microsoft.com/office/drawing/2014/main" id="{03ABF5EE-855F-4482-8019-8CD05529F3FE}"/>
              </a:ext>
            </a:extLst>
          </p:cNvPr>
          <p:cNvSpPr txBox="1"/>
          <p:nvPr/>
        </p:nvSpPr>
        <p:spPr>
          <a:xfrm>
            <a:off x="3245351" y="3858698"/>
            <a:ext cx="1676400" cy="369332"/>
          </a:xfrm>
          <a:prstGeom prst="rect">
            <a:avLst/>
          </a:prstGeom>
          <a:noFill/>
        </p:spPr>
        <p:txBody>
          <a:bodyPr wrap="square">
            <a:spAutoFit/>
          </a:bodyPr>
          <a:lstStyle/>
          <a:p>
            <a:r>
              <a:rPr lang="en-US" dirty="0"/>
              <a:t>Finished Meal</a:t>
            </a:r>
          </a:p>
        </p:txBody>
      </p:sp>
      <p:pic>
        <p:nvPicPr>
          <p:cNvPr id="13" name="Picture 12" descr="Icon&#10;&#10;Description automatically generated">
            <a:extLst>
              <a:ext uri="{FF2B5EF4-FFF2-40B4-BE49-F238E27FC236}">
                <a16:creationId xmlns:a16="http://schemas.microsoft.com/office/drawing/2014/main" id="{D91B23B7-81F0-4706-BC96-103AC042DFC0}"/>
              </a:ext>
            </a:extLst>
          </p:cNvPr>
          <p:cNvPicPr>
            <a:picLocks noChangeAspect="1"/>
          </p:cNvPicPr>
          <p:nvPr/>
        </p:nvPicPr>
        <p:blipFill>
          <a:blip r:embed="rId4"/>
          <a:stretch>
            <a:fillRect/>
          </a:stretch>
        </p:blipFill>
        <p:spPr>
          <a:xfrm>
            <a:off x="4763806" y="2669548"/>
            <a:ext cx="2590495" cy="2590495"/>
          </a:xfrm>
          <a:prstGeom prst="rect">
            <a:avLst/>
          </a:prstGeom>
        </p:spPr>
      </p:pic>
      <p:cxnSp>
        <p:nvCxnSpPr>
          <p:cNvPr id="40" name="Straight Connector 39">
            <a:extLst>
              <a:ext uri="{FF2B5EF4-FFF2-40B4-BE49-F238E27FC236}">
                <a16:creationId xmlns:a16="http://schemas.microsoft.com/office/drawing/2014/main" id="{8C48733E-DE03-4508-ABC7-AE2CB4BF1AFA}"/>
              </a:ext>
            </a:extLst>
          </p:cNvPr>
          <p:cNvCxnSpPr>
            <a:cxnSpLocks/>
          </p:cNvCxnSpPr>
          <p:nvPr/>
        </p:nvCxnSpPr>
        <p:spPr>
          <a:xfrm flipH="1">
            <a:off x="7050505" y="4307303"/>
            <a:ext cx="18448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C23357-B2C8-4C9A-83F2-D40F20BC816F}"/>
              </a:ext>
            </a:extLst>
          </p:cNvPr>
          <p:cNvSpPr txBox="1"/>
          <p:nvPr/>
        </p:nvSpPr>
        <p:spPr>
          <a:xfrm>
            <a:off x="2949219" y="2934289"/>
            <a:ext cx="839886" cy="369332"/>
          </a:xfrm>
          <a:prstGeom prst="rect">
            <a:avLst/>
          </a:prstGeom>
          <a:noFill/>
        </p:spPr>
        <p:txBody>
          <a:bodyPr wrap="square">
            <a:spAutoFit/>
          </a:bodyPr>
          <a:lstStyle/>
          <a:p>
            <a:r>
              <a:rPr lang="en-US" dirty="0"/>
              <a:t>Menu</a:t>
            </a:r>
          </a:p>
        </p:txBody>
      </p:sp>
      <p:cxnSp>
        <p:nvCxnSpPr>
          <p:cNvPr id="26" name="Straight Arrow Connector 25">
            <a:extLst>
              <a:ext uri="{FF2B5EF4-FFF2-40B4-BE49-F238E27FC236}">
                <a16:creationId xmlns:a16="http://schemas.microsoft.com/office/drawing/2014/main" id="{22544E85-C821-472F-A7BC-B5C514A24F63}"/>
              </a:ext>
            </a:extLst>
          </p:cNvPr>
          <p:cNvCxnSpPr>
            <a:cxnSpLocks/>
          </p:cNvCxnSpPr>
          <p:nvPr/>
        </p:nvCxnSpPr>
        <p:spPr>
          <a:xfrm>
            <a:off x="2744750" y="3435406"/>
            <a:ext cx="11615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FEE0802-416A-4981-B406-32AB34A14C35}"/>
              </a:ext>
            </a:extLst>
          </p:cNvPr>
          <p:cNvCxnSpPr>
            <a:endCxn id="22" idx="0"/>
          </p:cNvCxnSpPr>
          <p:nvPr/>
        </p:nvCxnSpPr>
        <p:spPr>
          <a:xfrm flipH="1">
            <a:off x="3369162" y="2077453"/>
            <a:ext cx="643013" cy="85683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374DB3-A325-4837-A318-33951F9656D1}"/>
              </a:ext>
            </a:extLst>
          </p:cNvPr>
          <p:cNvSpPr txBox="1"/>
          <p:nvPr/>
        </p:nvSpPr>
        <p:spPr>
          <a:xfrm>
            <a:off x="3804447" y="1677939"/>
            <a:ext cx="1264857" cy="369332"/>
          </a:xfrm>
          <a:prstGeom prst="rect">
            <a:avLst/>
          </a:prstGeom>
          <a:noFill/>
        </p:spPr>
        <p:txBody>
          <a:bodyPr wrap="square">
            <a:spAutoFit/>
          </a:bodyPr>
          <a:lstStyle/>
          <a:p>
            <a:r>
              <a:rPr lang="en-US" b="1" dirty="0"/>
              <a:t>Packages</a:t>
            </a:r>
          </a:p>
        </p:txBody>
      </p:sp>
    </p:spTree>
    <p:extLst>
      <p:ext uri="{BB962C8B-B14F-4D97-AF65-F5344CB8AC3E}">
        <p14:creationId xmlns:p14="http://schemas.microsoft.com/office/powerpoint/2010/main" val="365975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E1C4-ED5C-4F0E-9692-A3FE07FDF0D3}"/>
              </a:ext>
            </a:extLst>
          </p:cNvPr>
          <p:cNvSpPr>
            <a:spLocks noGrp="1"/>
          </p:cNvSpPr>
          <p:nvPr>
            <p:ph type="title"/>
          </p:nvPr>
        </p:nvSpPr>
        <p:spPr/>
        <p:txBody>
          <a:bodyPr/>
          <a:lstStyle/>
          <a:p>
            <a:r>
              <a:rPr lang="en-US" dirty="0"/>
              <a:t>What’s out there? Programming Packages/Tools</a:t>
            </a:r>
          </a:p>
        </p:txBody>
      </p:sp>
      <p:pic>
        <p:nvPicPr>
          <p:cNvPr id="5" name="Content Placeholder 4" descr="Icon&#10;&#10;Description automatically generated">
            <a:extLst>
              <a:ext uri="{FF2B5EF4-FFF2-40B4-BE49-F238E27FC236}">
                <a16:creationId xmlns:a16="http://schemas.microsoft.com/office/drawing/2014/main" id="{82F7B168-63B5-4E37-B729-83817214C55E}"/>
              </a:ext>
            </a:extLst>
          </p:cNvPr>
          <p:cNvPicPr>
            <a:picLocks noGrp="1" noChangeAspect="1"/>
          </p:cNvPicPr>
          <p:nvPr>
            <p:ph idx="1"/>
          </p:nvPr>
        </p:nvPicPr>
        <p:blipFill>
          <a:blip r:embed="rId2"/>
          <a:stretch>
            <a:fillRect/>
          </a:stretch>
        </p:blipFill>
        <p:spPr>
          <a:xfrm>
            <a:off x="1700357" y="5077395"/>
            <a:ext cx="1370884" cy="1370884"/>
          </a:xfrm>
        </p:spPr>
      </p:pic>
      <p:pic>
        <p:nvPicPr>
          <p:cNvPr id="7" name="Picture 6" descr="Icon&#10;&#10;Description automatically generated">
            <a:extLst>
              <a:ext uri="{FF2B5EF4-FFF2-40B4-BE49-F238E27FC236}">
                <a16:creationId xmlns:a16="http://schemas.microsoft.com/office/drawing/2014/main" id="{3FAB80D5-31CB-467D-8C6D-1EBA5CB39D2A}"/>
              </a:ext>
            </a:extLst>
          </p:cNvPr>
          <p:cNvPicPr>
            <a:picLocks noChangeAspect="1"/>
          </p:cNvPicPr>
          <p:nvPr/>
        </p:nvPicPr>
        <p:blipFill>
          <a:blip r:embed="rId3"/>
          <a:stretch>
            <a:fillRect/>
          </a:stretch>
        </p:blipFill>
        <p:spPr>
          <a:xfrm>
            <a:off x="1791439" y="3657878"/>
            <a:ext cx="1188721" cy="1188721"/>
          </a:xfrm>
          <a:prstGeom prst="rect">
            <a:avLst/>
          </a:prstGeom>
        </p:spPr>
      </p:pic>
      <p:cxnSp>
        <p:nvCxnSpPr>
          <p:cNvPr id="9" name="Straight Connector 8">
            <a:extLst>
              <a:ext uri="{FF2B5EF4-FFF2-40B4-BE49-F238E27FC236}">
                <a16:creationId xmlns:a16="http://schemas.microsoft.com/office/drawing/2014/main" id="{5527AFC2-C61B-4CDC-AB98-AB31A84ACCDE}"/>
              </a:ext>
            </a:extLst>
          </p:cNvPr>
          <p:cNvCxnSpPr>
            <a:cxnSpLocks/>
          </p:cNvCxnSpPr>
          <p:nvPr/>
        </p:nvCxnSpPr>
        <p:spPr>
          <a:xfrm>
            <a:off x="3424986" y="3481138"/>
            <a:ext cx="0" cy="29998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0C44129-E81A-4FA9-AF6D-519940238102}"/>
              </a:ext>
            </a:extLst>
          </p:cNvPr>
          <p:cNvPicPr>
            <a:picLocks noChangeAspect="1"/>
          </p:cNvPicPr>
          <p:nvPr/>
        </p:nvPicPr>
        <p:blipFill>
          <a:blip r:embed="rId4"/>
          <a:stretch>
            <a:fillRect/>
          </a:stretch>
        </p:blipFill>
        <p:spPr>
          <a:xfrm>
            <a:off x="4228725" y="2415677"/>
            <a:ext cx="1003615" cy="933113"/>
          </a:xfrm>
          <a:prstGeom prst="rect">
            <a:avLst/>
          </a:prstGeom>
        </p:spPr>
      </p:pic>
      <p:pic>
        <p:nvPicPr>
          <p:cNvPr id="14" name="Picture 13" descr="Logo&#10;&#10;Description automatically generated">
            <a:extLst>
              <a:ext uri="{FF2B5EF4-FFF2-40B4-BE49-F238E27FC236}">
                <a16:creationId xmlns:a16="http://schemas.microsoft.com/office/drawing/2014/main" id="{C197A3EC-AD76-488E-B933-E865B5060613}"/>
              </a:ext>
            </a:extLst>
          </p:cNvPr>
          <p:cNvPicPr>
            <a:picLocks noChangeAspect="1"/>
          </p:cNvPicPr>
          <p:nvPr/>
        </p:nvPicPr>
        <p:blipFill>
          <a:blip r:embed="rId5"/>
          <a:stretch>
            <a:fillRect/>
          </a:stretch>
        </p:blipFill>
        <p:spPr>
          <a:xfrm>
            <a:off x="5829559" y="2415677"/>
            <a:ext cx="933609" cy="933609"/>
          </a:xfrm>
          <a:prstGeom prst="rect">
            <a:avLst/>
          </a:prstGeom>
        </p:spPr>
      </p:pic>
      <p:pic>
        <p:nvPicPr>
          <p:cNvPr id="16" name="Picture 15" descr="Logo, icon&#10;&#10;Description automatically generated">
            <a:extLst>
              <a:ext uri="{FF2B5EF4-FFF2-40B4-BE49-F238E27FC236}">
                <a16:creationId xmlns:a16="http://schemas.microsoft.com/office/drawing/2014/main" id="{04256239-5722-401A-8785-C0B8E1E0551B}"/>
              </a:ext>
            </a:extLst>
          </p:cNvPr>
          <p:cNvPicPr>
            <a:picLocks noChangeAspect="1"/>
          </p:cNvPicPr>
          <p:nvPr/>
        </p:nvPicPr>
        <p:blipFill>
          <a:blip r:embed="rId6"/>
          <a:stretch>
            <a:fillRect/>
          </a:stretch>
        </p:blipFill>
        <p:spPr>
          <a:xfrm>
            <a:off x="7469940" y="2345174"/>
            <a:ext cx="1003616" cy="1003616"/>
          </a:xfrm>
          <a:prstGeom prst="rect">
            <a:avLst/>
          </a:prstGeom>
        </p:spPr>
      </p:pic>
      <p:pic>
        <p:nvPicPr>
          <p:cNvPr id="18" name="Picture 17" descr="Logo, icon&#10;&#10;Description automatically generated">
            <a:extLst>
              <a:ext uri="{FF2B5EF4-FFF2-40B4-BE49-F238E27FC236}">
                <a16:creationId xmlns:a16="http://schemas.microsoft.com/office/drawing/2014/main" id="{A849CF13-3446-4B38-85BD-5D14254D0535}"/>
              </a:ext>
            </a:extLst>
          </p:cNvPr>
          <p:cNvPicPr>
            <a:picLocks noChangeAspect="1"/>
          </p:cNvPicPr>
          <p:nvPr/>
        </p:nvPicPr>
        <p:blipFill>
          <a:blip r:embed="rId7"/>
          <a:stretch>
            <a:fillRect/>
          </a:stretch>
        </p:blipFill>
        <p:spPr>
          <a:xfrm>
            <a:off x="8961222" y="2345174"/>
            <a:ext cx="1003616" cy="1003616"/>
          </a:xfrm>
          <a:prstGeom prst="rect">
            <a:avLst/>
          </a:prstGeom>
        </p:spPr>
      </p:pic>
      <p:sp>
        <p:nvSpPr>
          <p:cNvPr id="19" name="TextBox 18">
            <a:extLst>
              <a:ext uri="{FF2B5EF4-FFF2-40B4-BE49-F238E27FC236}">
                <a16:creationId xmlns:a16="http://schemas.microsoft.com/office/drawing/2014/main" id="{E60B2813-3C04-4039-9F49-E31929283C40}"/>
              </a:ext>
            </a:extLst>
          </p:cNvPr>
          <p:cNvSpPr txBox="1"/>
          <p:nvPr/>
        </p:nvSpPr>
        <p:spPr>
          <a:xfrm>
            <a:off x="7076106" y="4041966"/>
            <a:ext cx="1791284" cy="369332"/>
          </a:xfrm>
          <a:prstGeom prst="rect">
            <a:avLst/>
          </a:prstGeom>
          <a:noFill/>
        </p:spPr>
        <p:txBody>
          <a:bodyPr wrap="square">
            <a:spAutoFit/>
          </a:bodyPr>
          <a:lstStyle/>
          <a:p>
            <a:r>
              <a:rPr lang="en-US" dirty="0" err="1"/>
              <a:t>academictwitteR</a:t>
            </a:r>
            <a:endParaRPr lang="en-US" dirty="0"/>
          </a:p>
        </p:txBody>
      </p:sp>
      <p:sp>
        <p:nvSpPr>
          <p:cNvPr id="20" name="TextBox 19">
            <a:extLst>
              <a:ext uri="{FF2B5EF4-FFF2-40B4-BE49-F238E27FC236}">
                <a16:creationId xmlns:a16="http://schemas.microsoft.com/office/drawing/2014/main" id="{7F33B4D5-45F5-4CCD-94FF-1C65CBBC76DC}"/>
              </a:ext>
            </a:extLst>
          </p:cNvPr>
          <p:cNvSpPr txBox="1"/>
          <p:nvPr/>
        </p:nvSpPr>
        <p:spPr>
          <a:xfrm>
            <a:off x="5829559" y="4041966"/>
            <a:ext cx="1246547" cy="369332"/>
          </a:xfrm>
          <a:prstGeom prst="rect">
            <a:avLst/>
          </a:prstGeom>
          <a:noFill/>
        </p:spPr>
        <p:txBody>
          <a:bodyPr wrap="square">
            <a:spAutoFit/>
          </a:bodyPr>
          <a:lstStyle/>
          <a:p>
            <a:r>
              <a:rPr lang="en-US" dirty="0"/>
              <a:t>FORT API</a:t>
            </a:r>
          </a:p>
        </p:txBody>
      </p:sp>
      <p:sp>
        <p:nvSpPr>
          <p:cNvPr id="21" name="TextBox 20">
            <a:extLst>
              <a:ext uri="{FF2B5EF4-FFF2-40B4-BE49-F238E27FC236}">
                <a16:creationId xmlns:a16="http://schemas.microsoft.com/office/drawing/2014/main" id="{E46FC418-746E-4896-8C89-006DF745BAD4}"/>
              </a:ext>
            </a:extLst>
          </p:cNvPr>
          <p:cNvSpPr txBox="1"/>
          <p:nvPr/>
        </p:nvSpPr>
        <p:spPr>
          <a:xfrm>
            <a:off x="5829559" y="5610494"/>
            <a:ext cx="1246547" cy="369332"/>
          </a:xfrm>
          <a:prstGeom prst="rect">
            <a:avLst/>
          </a:prstGeom>
          <a:noFill/>
        </p:spPr>
        <p:txBody>
          <a:bodyPr wrap="square">
            <a:spAutoFit/>
          </a:bodyPr>
          <a:lstStyle/>
          <a:p>
            <a:r>
              <a:rPr lang="en-US" dirty="0"/>
              <a:t>FORT API</a:t>
            </a:r>
          </a:p>
        </p:txBody>
      </p:sp>
      <p:sp>
        <p:nvSpPr>
          <p:cNvPr id="22" name="TextBox 21">
            <a:extLst>
              <a:ext uri="{FF2B5EF4-FFF2-40B4-BE49-F238E27FC236}">
                <a16:creationId xmlns:a16="http://schemas.microsoft.com/office/drawing/2014/main" id="{FDCA0E0F-C086-47D6-846D-E48AF2D08E3A}"/>
              </a:ext>
            </a:extLst>
          </p:cNvPr>
          <p:cNvSpPr txBox="1"/>
          <p:nvPr/>
        </p:nvSpPr>
        <p:spPr>
          <a:xfrm>
            <a:off x="3834890" y="4041966"/>
            <a:ext cx="1791284" cy="369332"/>
          </a:xfrm>
          <a:prstGeom prst="rect">
            <a:avLst/>
          </a:prstGeom>
          <a:noFill/>
        </p:spPr>
        <p:txBody>
          <a:bodyPr wrap="square">
            <a:spAutoFit/>
          </a:bodyPr>
          <a:lstStyle/>
          <a:p>
            <a:r>
              <a:rPr lang="en-US" dirty="0" err="1"/>
              <a:t>RedditExtractoR</a:t>
            </a:r>
            <a:endParaRPr lang="en-US" dirty="0"/>
          </a:p>
        </p:txBody>
      </p:sp>
      <p:cxnSp>
        <p:nvCxnSpPr>
          <p:cNvPr id="23" name="Straight Connector 22">
            <a:extLst>
              <a:ext uri="{FF2B5EF4-FFF2-40B4-BE49-F238E27FC236}">
                <a16:creationId xmlns:a16="http://schemas.microsoft.com/office/drawing/2014/main" id="{266386BD-5C43-4C63-8508-247F2D81E261}"/>
              </a:ext>
            </a:extLst>
          </p:cNvPr>
          <p:cNvCxnSpPr>
            <a:cxnSpLocks/>
          </p:cNvCxnSpPr>
          <p:nvPr/>
        </p:nvCxnSpPr>
        <p:spPr>
          <a:xfrm flipH="1">
            <a:off x="2927684" y="5044660"/>
            <a:ext cx="707811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8BD6D4E-A67D-4407-83FA-D25E99BDAF8A}"/>
              </a:ext>
            </a:extLst>
          </p:cNvPr>
          <p:cNvSpPr txBox="1"/>
          <p:nvPr/>
        </p:nvSpPr>
        <p:spPr>
          <a:xfrm>
            <a:off x="9191243" y="4041966"/>
            <a:ext cx="1791284" cy="369332"/>
          </a:xfrm>
          <a:prstGeom prst="rect">
            <a:avLst/>
          </a:prstGeom>
          <a:noFill/>
        </p:spPr>
        <p:txBody>
          <a:bodyPr wrap="square">
            <a:spAutoFit/>
          </a:bodyPr>
          <a:lstStyle/>
          <a:p>
            <a:r>
              <a:rPr lang="en-US" dirty="0" err="1"/>
              <a:t>tubeR</a:t>
            </a:r>
            <a:endParaRPr lang="en-US" dirty="0"/>
          </a:p>
        </p:txBody>
      </p:sp>
      <p:sp>
        <p:nvSpPr>
          <p:cNvPr id="28" name="TextBox 27">
            <a:extLst>
              <a:ext uri="{FF2B5EF4-FFF2-40B4-BE49-F238E27FC236}">
                <a16:creationId xmlns:a16="http://schemas.microsoft.com/office/drawing/2014/main" id="{6795E479-6324-48D3-91D5-060FB04880CF}"/>
              </a:ext>
            </a:extLst>
          </p:cNvPr>
          <p:cNvSpPr txBox="1"/>
          <p:nvPr/>
        </p:nvSpPr>
        <p:spPr>
          <a:xfrm>
            <a:off x="3967849" y="5333495"/>
            <a:ext cx="1730376" cy="923330"/>
          </a:xfrm>
          <a:prstGeom prst="rect">
            <a:avLst/>
          </a:prstGeom>
          <a:noFill/>
        </p:spPr>
        <p:txBody>
          <a:bodyPr wrap="square">
            <a:spAutoFit/>
          </a:bodyPr>
          <a:lstStyle/>
          <a:p>
            <a:r>
              <a:rPr lang="en-US"/>
              <a:t>PRAW: The Python Reddit API Wrapper</a:t>
            </a:r>
            <a:endParaRPr lang="en-US" dirty="0"/>
          </a:p>
        </p:txBody>
      </p:sp>
      <p:sp>
        <p:nvSpPr>
          <p:cNvPr id="25" name="TextBox 24">
            <a:extLst>
              <a:ext uri="{FF2B5EF4-FFF2-40B4-BE49-F238E27FC236}">
                <a16:creationId xmlns:a16="http://schemas.microsoft.com/office/drawing/2014/main" id="{461DF9DF-6282-4651-B37E-9954FB5B0621}"/>
              </a:ext>
            </a:extLst>
          </p:cNvPr>
          <p:cNvSpPr txBox="1"/>
          <p:nvPr/>
        </p:nvSpPr>
        <p:spPr>
          <a:xfrm>
            <a:off x="7541991" y="5610494"/>
            <a:ext cx="995789" cy="369332"/>
          </a:xfrm>
          <a:prstGeom prst="rect">
            <a:avLst/>
          </a:prstGeom>
          <a:noFill/>
        </p:spPr>
        <p:txBody>
          <a:bodyPr wrap="square">
            <a:spAutoFit/>
          </a:bodyPr>
          <a:lstStyle/>
          <a:p>
            <a:r>
              <a:rPr lang="en-US" dirty="0" err="1"/>
              <a:t>tweepy</a:t>
            </a:r>
            <a:endParaRPr lang="en-US" dirty="0"/>
          </a:p>
        </p:txBody>
      </p:sp>
      <p:sp>
        <p:nvSpPr>
          <p:cNvPr id="26" name="TextBox 25">
            <a:extLst>
              <a:ext uri="{FF2B5EF4-FFF2-40B4-BE49-F238E27FC236}">
                <a16:creationId xmlns:a16="http://schemas.microsoft.com/office/drawing/2014/main" id="{D0F3D353-C135-483F-A6D4-E07CFB59DBDD}"/>
              </a:ext>
            </a:extLst>
          </p:cNvPr>
          <p:cNvSpPr txBox="1"/>
          <p:nvPr/>
        </p:nvSpPr>
        <p:spPr>
          <a:xfrm>
            <a:off x="8851643" y="5610494"/>
            <a:ext cx="1724526" cy="369332"/>
          </a:xfrm>
          <a:prstGeom prst="rect">
            <a:avLst/>
          </a:prstGeom>
          <a:noFill/>
        </p:spPr>
        <p:txBody>
          <a:bodyPr wrap="square">
            <a:spAutoFit/>
          </a:bodyPr>
          <a:lstStyle/>
          <a:p>
            <a:r>
              <a:rPr lang="en-US" dirty="0">
                <a:hlinkClick r:id="rId8"/>
              </a:rPr>
              <a:t>python-</a:t>
            </a:r>
            <a:r>
              <a:rPr lang="en-US" dirty="0" err="1">
                <a:hlinkClick r:id="rId8"/>
              </a:rPr>
              <a:t>youtube</a:t>
            </a:r>
            <a:endParaRPr lang="en-US" dirty="0"/>
          </a:p>
        </p:txBody>
      </p:sp>
      <p:sp>
        <p:nvSpPr>
          <p:cNvPr id="3" name="Rectangle: Rounded Corners 2">
            <a:extLst>
              <a:ext uri="{FF2B5EF4-FFF2-40B4-BE49-F238E27FC236}">
                <a16:creationId xmlns:a16="http://schemas.microsoft.com/office/drawing/2014/main" id="{42AFE5C9-A210-4EF8-A839-A0F0EE342535}"/>
              </a:ext>
            </a:extLst>
          </p:cNvPr>
          <p:cNvSpPr/>
          <p:nvPr/>
        </p:nvSpPr>
        <p:spPr>
          <a:xfrm>
            <a:off x="7076106" y="2045368"/>
            <a:ext cx="1791283" cy="440289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5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0B104CE-9301-4026-A7D7-E588B57C0F62}"/>
              </a:ext>
            </a:extLst>
          </p:cNvPr>
          <p:cNvSpPr>
            <a:spLocks noGrp="1"/>
          </p:cNvSpPr>
          <p:nvPr>
            <p:ph type="title"/>
          </p:nvPr>
        </p:nvSpPr>
        <p:spPr>
          <a:xfrm>
            <a:off x="601255" y="702155"/>
            <a:ext cx="3409783" cy="1300365"/>
          </a:xfrm>
        </p:spPr>
        <p:txBody>
          <a:bodyPr>
            <a:normAutofit/>
          </a:bodyPr>
          <a:lstStyle/>
          <a:p>
            <a:r>
              <a:rPr lang="en-US">
                <a:solidFill>
                  <a:srgbClr val="FFFFFF"/>
                </a:solidFill>
              </a:rPr>
              <a:t>Twitter api v2 Overview</a:t>
            </a:r>
          </a:p>
        </p:txBody>
      </p:sp>
      <p:sp>
        <p:nvSpPr>
          <p:cNvPr id="3" name="Content Placeholder 2">
            <a:extLst>
              <a:ext uri="{FF2B5EF4-FFF2-40B4-BE49-F238E27FC236}">
                <a16:creationId xmlns:a16="http://schemas.microsoft.com/office/drawing/2014/main" id="{ED1125D8-F43B-4690-82D8-8FF24F193945}"/>
              </a:ext>
            </a:extLst>
          </p:cNvPr>
          <p:cNvSpPr>
            <a:spLocks noGrp="1"/>
          </p:cNvSpPr>
          <p:nvPr>
            <p:ph idx="1"/>
          </p:nvPr>
        </p:nvSpPr>
        <p:spPr>
          <a:xfrm>
            <a:off x="601255" y="2177142"/>
            <a:ext cx="3409782" cy="3823607"/>
          </a:xfrm>
        </p:spPr>
        <p:txBody>
          <a:bodyPr>
            <a:normAutofit/>
          </a:bodyPr>
          <a:lstStyle/>
          <a:p>
            <a:r>
              <a:rPr lang="en-US">
                <a:solidFill>
                  <a:srgbClr val="FFFFFF"/>
                </a:solidFill>
              </a:rPr>
              <a:t>Full Archive Search (2006-Present)</a:t>
            </a:r>
          </a:p>
          <a:p>
            <a:r>
              <a:rPr lang="en-US">
                <a:solidFill>
                  <a:srgbClr val="FFFFFF"/>
                </a:solidFill>
              </a:rPr>
              <a:t>Higher tweet cap (10 million)</a:t>
            </a:r>
          </a:p>
          <a:p>
            <a:r>
              <a:rPr lang="en-US">
                <a:solidFill>
                  <a:srgbClr val="FFFFFF"/>
                </a:solidFill>
              </a:rPr>
              <a:t>More end points and filter options</a:t>
            </a:r>
          </a:p>
          <a:p>
            <a:r>
              <a:rPr lang="en-US">
                <a:solidFill>
                  <a:srgbClr val="FFFFFF"/>
                </a:solidFill>
              </a:rPr>
              <a:t>Conversation IDs</a:t>
            </a:r>
          </a:p>
          <a:p>
            <a:r>
              <a:rPr lang="en-US">
                <a:solidFill>
                  <a:srgbClr val="FFFFFF"/>
                </a:solidFill>
              </a:rPr>
              <a:t>Longer Queries</a:t>
            </a:r>
          </a:p>
          <a:p>
            <a:r>
              <a:rPr lang="en-US">
                <a:solidFill>
                  <a:srgbClr val="FFFFFF"/>
                </a:solidFill>
              </a:rPr>
              <a:t>Annotations (detect nouns based on domains)</a:t>
            </a:r>
          </a:p>
        </p:txBody>
      </p:sp>
      <p:pic>
        <p:nvPicPr>
          <p:cNvPr id="5" name="Picture 4" descr="A picture containing ax, silhouette, vector graphics&#10;&#10;Description automatically generated">
            <a:extLst>
              <a:ext uri="{FF2B5EF4-FFF2-40B4-BE49-F238E27FC236}">
                <a16:creationId xmlns:a16="http://schemas.microsoft.com/office/drawing/2014/main" id="{9EF7A48A-7C47-470B-84D2-8DA0076E99E4}"/>
              </a:ext>
            </a:extLst>
          </p:cNvPr>
          <p:cNvPicPr>
            <a:picLocks noChangeAspect="1"/>
          </p:cNvPicPr>
          <p:nvPr/>
        </p:nvPicPr>
        <p:blipFill>
          <a:blip r:embed="rId2"/>
          <a:stretch>
            <a:fillRect/>
          </a:stretch>
        </p:blipFill>
        <p:spPr>
          <a:xfrm>
            <a:off x="4592231" y="1498933"/>
            <a:ext cx="6831503" cy="3842720"/>
          </a:xfrm>
          <a:prstGeom prst="rect">
            <a:avLst/>
          </a:prstGeom>
        </p:spPr>
      </p:pic>
    </p:spTree>
    <p:extLst>
      <p:ext uri="{BB962C8B-B14F-4D97-AF65-F5344CB8AC3E}">
        <p14:creationId xmlns:p14="http://schemas.microsoft.com/office/powerpoint/2010/main" val="7331476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Icon&#10;&#10;Description automatically generated">
            <a:extLst>
              <a:ext uri="{FF2B5EF4-FFF2-40B4-BE49-F238E27FC236}">
                <a16:creationId xmlns:a16="http://schemas.microsoft.com/office/drawing/2014/main" id="{FB7ABD04-4A92-40A6-A913-E8E37095B892}"/>
              </a:ext>
            </a:extLst>
          </p:cNvPr>
          <p:cNvPicPr>
            <a:picLocks noChangeAspect="1"/>
          </p:cNvPicPr>
          <p:nvPr/>
        </p:nvPicPr>
        <p:blipFill>
          <a:blip r:embed="rId2"/>
          <a:stretch>
            <a:fillRect/>
          </a:stretch>
        </p:blipFill>
        <p:spPr>
          <a:xfrm>
            <a:off x="720636" y="791045"/>
            <a:ext cx="5476375" cy="5476375"/>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F2B1DCC-4AAE-40B3-B4B4-E9EC03DE4F2E}"/>
              </a:ext>
            </a:extLst>
          </p:cNvPr>
          <p:cNvSpPr>
            <a:spLocks noGrp="1"/>
          </p:cNvSpPr>
          <p:nvPr>
            <p:ph type="title"/>
          </p:nvPr>
        </p:nvSpPr>
        <p:spPr>
          <a:xfrm>
            <a:off x="6873606" y="938022"/>
            <a:ext cx="4597758" cy="1188720"/>
          </a:xfrm>
        </p:spPr>
        <p:txBody>
          <a:bodyPr>
            <a:normAutofit/>
          </a:bodyPr>
          <a:lstStyle/>
          <a:p>
            <a:r>
              <a:rPr lang="en-US">
                <a:solidFill>
                  <a:srgbClr val="FFFFFF"/>
                </a:solidFill>
              </a:rPr>
              <a:t>Goals for today</a:t>
            </a:r>
          </a:p>
        </p:txBody>
      </p:sp>
      <p:sp>
        <p:nvSpPr>
          <p:cNvPr id="3" name="Content Placeholder 2">
            <a:extLst>
              <a:ext uri="{FF2B5EF4-FFF2-40B4-BE49-F238E27FC236}">
                <a16:creationId xmlns:a16="http://schemas.microsoft.com/office/drawing/2014/main" id="{AF862B9B-5A71-4ADA-BE96-D1F65D31D10C}"/>
              </a:ext>
            </a:extLst>
          </p:cNvPr>
          <p:cNvSpPr>
            <a:spLocks noGrp="1"/>
          </p:cNvSpPr>
          <p:nvPr>
            <p:ph idx="1"/>
          </p:nvPr>
        </p:nvSpPr>
        <p:spPr>
          <a:xfrm>
            <a:off x="6873606" y="2340864"/>
            <a:ext cx="4597758" cy="3793237"/>
          </a:xfrm>
        </p:spPr>
        <p:txBody>
          <a:bodyPr>
            <a:normAutofit/>
          </a:bodyPr>
          <a:lstStyle/>
          <a:p>
            <a:r>
              <a:rPr lang="en-US" dirty="0">
                <a:solidFill>
                  <a:srgbClr val="FFFFFF"/>
                </a:solidFill>
              </a:rPr>
              <a:t>Get Tweets</a:t>
            </a:r>
          </a:p>
          <a:p>
            <a:r>
              <a:rPr lang="en-US" dirty="0">
                <a:solidFill>
                  <a:srgbClr val="FFFFFF"/>
                </a:solidFill>
              </a:rPr>
              <a:t>Count Tweets</a:t>
            </a:r>
          </a:p>
          <a:p>
            <a:r>
              <a:rPr lang="en-US" dirty="0">
                <a:solidFill>
                  <a:srgbClr val="FFFFFF"/>
                </a:solidFill>
              </a:rPr>
              <a:t>User Tweets</a:t>
            </a:r>
          </a:p>
          <a:p>
            <a:r>
              <a:rPr lang="en-US" dirty="0">
                <a:solidFill>
                  <a:srgbClr val="FFFFFF"/>
                </a:solidFill>
              </a:rPr>
              <a:t>Conversation Threads</a:t>
            </a:r>
          </a:p>
          <a:p>
            <a:r>
              <a:rPr lang="en-US" dirty="0">
                <a:solidFill>
                  <a:srgbClr val="FFFFFF"/>
                </a:solidFill>
              </a:rPr>
              <a:t>Geo-Tagged Tweets</a:t>
            </a:r>
          </a:p>
          <a:p>
            <a:r>
              <a:rPr lang="en-US" dirty="0">
                <a:solidFill>
                  <a:srgbClr val="FFFFFF"/>
                </a:solidFill>
              </a:rPr>
              <a:t>User Look Up</a:t>
            </a:r>
          </a:p>
          <a:p>
            <a:r>
              <a:rPr lang="en-US" dirty="0">
                <a:solidFill>
                  <a:srgbClr val="FFFFFF"/>
                </a:solidFill>
              </a:rPr>
              <a:t>Advanced Queries</a:t>
            </a:r>
          </a:p>
          <a:p>
            <a:endParaRPr lang="en-US" dirty="0">
              <a:solidFill>
                <a:srgbClr val="FFFFFF"/>
              </a:solidFill>
            </a:endParaRPr>
          </a:p>
        </p:txBody>
      </p:sp>
    </p:spTree>
    <p:extLst>
      <p:ext uri="{BB962C8B-B14F-4D97-AF65-F5344CB8AC3E}">
        <p14:creationId xmlns:p14="http://schemas.microsoft.com/office/powerpoint/2010/main" val="11957869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openxmlformats.org/package/2006/metadata/core-properties"/>
    <ds:schemaRef ds:uri="http://purl.org/dc/elements/1.1/"/>
    <ds:schemaRef ds:uri="16c05727-aa75-4e4a-9b5f-8a80a1165891"/>
    <ds:schemaRef ds:uri="http://purl.org/dc/terms/"/>
    <ds:schemaRef ds:uri="http://schemas.microsoft.com/office/2006/metadata/properties"/>
    <ds:schemaRef ds:uri="71af3243-3dd4-4a8d-8c0d-dd76da1f02a5"/>
    <ds:schemaRef ds:uri="http://schemas.microsoft.com/office/2006/documentManagement/types"/>
    <ds:schemaRef ds:uri="http://www.w3.org/XML/1998/namespace"/>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{E56A1C21-7D87-4CCA-85A5-88C56287F2E0}tf33552983_win32</Template>
  <TotalTime>461</TotalTime>
  <Words>626</Words>
  <Application>Microsoft Office PowerPoint</Application>
  <PresentationFormat>Widescreen</PresentationFormat>
  <Paragraphs>84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Franklin Gothic Book</vt:lpstr>
      <vt:lpstr>Franklin Gothic Demi</vt:lpstr>
      <vt:lpstr>Wingdings 2</vt:lpstr>
      <vt:lpstr>Wingdings 3</vt:lpstr>
      <vt:lpstr>DividendVTI</vt:lpstr>
      <vt:lpstr>Practical applications of the twitter api v2</vt:lpstr>
      <vt:lpstr>Cornell Center for Social Sciences (CCSS)</vt:lpstr>
      <vt:lpstr>Land Acknowledgement</vt:lpstr>
      <vt:lpstr>About the presenters:</vt:lpstr>
      <vt:lpstr>The API Workshop series</vt:lpstr>
      <vt:lpstr>What is an api?</vt:lpstr>
      <vt:lpstr>What’s out there? Programming Packages/Tools</vt:lpstr>
      <vt:lpstr>Twitter api v2 Overview</vt:lpstr>
      <vt:lpstr>Goals for today</vt:lpstr>
      <vt:lpstr>Let’s Practice! (Breakout rooms)</vt:lpstr>
      <vt:lpstr>Summary of learning objectives</vt:lpstr>
      <vt:lpstr>Q&amp;A (Thank you!)</vt:lpstr>
      <vt:lpstr>Attributions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applications of the twitter api v2</dc:title>
  <dc:creator>Aspen Russell</dc:creator>
  <cp:lastModifiedBy>Aspen Russell</cp:lastModifiedBy>
  <cp:revision>28</cp:revision>
  <dcterms:created xsi:type="dcterms:W3CDTF">2022-02-01T00:24:49Z</dcterms:created>
  <dcterms:modified xsi:type="dcterms:W3CDTF">2022-02-14T20:38:12Z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